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59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thompson2\Desktop\SLT%20Career%20Development%20Survey%20analysis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thompson2\Desktop\SLT%20Career%20Development%20Survey%20analysis%2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thompson2\Desktop\SLT%20Career%20Development%20Survey%20analysis%20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[SLT Career Development Survey analysis 1.xlsx]Sheet4!PivotTable3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 Do you want to progress in your career?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Sheet4!$A$4:$A$6</c:f>
              <c:strCache>
                <c:ptCount val="3"/>
                <c:pt idx="0">
                  <c:v>No</c:v>
                </c:pt>
                <c:pt idx="1">
                  <c:v>Unsure</c:v>
                </c:pt>
                <c:pt idx="2">
                  <c:v>Yes</c:v>
                </c:pt>
              </c:strCache>
            </c:strRef>
          </c:cat>
          <c:val>
            <c:numRef>
              <c:f>Sheet4!$B$4:$B$6</c:f>
              <c:numCache>
                <c:formatCode>General</c:formatCode>
                <c:ptCount val="3"/>
                <c:pt idx="0">
                  <c:v>11</c:v>
                </c:pt>
                <c:pt idx="1">
                  <c:v>21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16-4BD8-8F0C-FA4C5E1E0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1403855"/>
        <c:axId val="1011404335"/>
      </c:barChart>
      <c:catAx>
        <c:axId val="1011403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1404335"/>
        <c:crosses val="autoZero"/>
        <c:auto val="1"/>
        <c:lblAlgn val="ctr"/>
        <c:lblOffset val="100"/>
        <c:noMultiLvlLbl val="0"/>
      </c:catAx>
      <c:valAx>
        <c:axId val="1011404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1403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[SLT Career Development Survey analysis 1.xlsx]Sheet2!PivotTable10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How satisfied are you with the current professional development opportunities provided by the trust?</a:t>
            </a:r>
          </a:p>
        </c:rich>
      </c:tx>
      <c:layout>
        <c:manualLayout>
          <c:xMode val="edge"/>
          <c:yMode val="edge"/>
          <c:x val="0.2593834129396439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Sheet2!$A$4:$A$7</c:f>
              <c:strCache>
                <c:ptCount val="4"/>
                <c:pt idx="0">
                  <c:v>Neither satisfied nor dissatisfied</c:v>
                </c:pt>
                <c:pt idx="1">
                  <c:v>Somewhat dissatisfied</c:v>
                </c:pt>
                <c:pt idx="2">
                  <c:v>Somewhat satisfied</c:v>
                </c:pt>
                <c:pt idx="3">
                  <c:v>Very satisfied</c:v>
                </c:pt>
              </c:strCache>
            </c:strRef>
          </c:cat>
          <c:val>
            <c:numRef>
              <c:f>Sheet2!$B$4:$B$7</c:f>
              <c:numCache>
                <c:formatCode>General</c:formatCode>
                <c:ptCount val="4"/>
                <c:pt idx="0">
                  <c:v>17</c:v>
                </c:pt>
                <c:pt idx="1">
                  <c:v>13</c:v>
                </c:pt>
                <c:pt idx="2">
                  <c:v>33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2A-4640-B326-6926EB032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9812879"/>
        <c:axId val="727752063"/>
      </c:barChart>
      <c:catAx>
        <c:axId val="7398128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752063"/>
        <c:crosses val="autoZero"/>
        <c:auto val="1"/>
        <c:lblAlgn val="ctr"/>
        <c:lblOffset val="100"/>
        <c:noMultiLvlLbl val="0"/>
      </c:catAx>
      <c:valAx>
        <c:axId val="7277520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9812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[SLT Career Development Survey analysis 1.xlsx]Sheet5!PivotTable6</c:name>
    <c:fmtId val="3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Sheet5!$A$4:$A$6</c:f>
              <c:strCache>
                <c:ptCount val="3"/>
                <c:pt idx="0">
                  <c:v>No</c:v>
                </c:pt>
                <c:pt idx="1">
                  <c:v>Unsure</c:v>
                </c:pt>
                <c:pt idx="2">
                  <c:v>Yes</c:v>
                </c:pt>
              </c:strCache>
            </c:strRef>
          </c:cat>
          <c:val>
            <c:numRef>
              <c:f>Sheet5!$B$4:$B$6</c:f>
              <c:numCache>
                <c:formatCode>General</c:formatCode>
                <c:ptCount val="3"/>
                <c:pt idx="0">
                  <c:v>15</c:v>
                </c:pt>
                <c:pt idx="1">
                  <c:v>39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5C-49E1-80E4-C6EB9B70C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6509727"/>
        <c:axId val="1886510687"/>
      </c:barChart>
      <c:catAx>
        <c:axId val="188650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510687"/>
        <c:crosses val="autoZero"/>
        <c:auto val="1"/>
        <c:lblAlgn val="ctr"/>
        <c:lblOffset val="100"/>
        <c:noMultiLvlLbl val="0"/>
      </c:catAx>
      <c:valAx>
        <c:axId val="1886510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509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0D33D-B5CE-941A-B660-5D8282F52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B5997-7FA2-5002-ACC8-83CA7FD48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AE908-CB2A-6D97-8C3C-3F4BD5E6C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3E741-B7F5-4E02-4356-0AC711E89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8D488-53B8-9543-F175-302AB9510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41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536C1-35BE-A064-533F-FA5123CC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FB9D2-489A-3CC4-5DA4-9CCA9D7FC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29E38-0916-059A-1CA1-E7A7C0D7A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7F264-0B17-B456-9290-54BD9E21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03926-C7A5-05AD-B792-8B07406F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66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CA1186-C86F-B5CD-4F1E-491E90D30E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F246C9-187E-69F4-F697-FDE1BC465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76AA9-EB68-C1FE-29B2-7B8ECEF1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111AA-9F96-DB9A-B75F-8361A95AB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1C488-10C8-E9DF-3065-5359E504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0CAFD-5732-9FF6-9C19-F030ACFD6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48612-44C1-57D8-B04F-3BA014D83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5EDD2-6FA8-42DB-C0CD-CF6C2CA9E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2EA2A-CB93-CFF0-479F-5BF80F35D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DF9F8-277D-E0AD-3D78-69662664A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28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10FE-8D55-B6CE-FA28-48FF783C5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269BB-2526-CD35-A9F8-2216964E5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617EA-BE6E-172C-536C-540C76796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2F35B-3CCB-B7FA-A407-2E1674C4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8B2DC-8FAD-1898-50AA-8345D6E44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23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A036F-EA80-9A5D-452C-E33BF7C3E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382F4-F515-0BE7-67B8-1F6C76413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81EC1-DEB1-0DDC-37F6-64EC869F4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8BE35-DE54-0376-A6B3-433AAE5B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147DB-A529-E861-86B2-46D56835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8DC92-74FD-1237-5C4E-24F9A7FD6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87AAB-E08E-4C12-E259-D8C1877D9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D30F4-A952-C7DF-3F4B-DBCC79609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8D56B-4B79-D594-BCAD-571768FEA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7563B1-8794-A8C0-9133-DECE36E07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B6CB09-E6E6-BBCF-74C4-F18F868B7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AD06B-EFCD-F1D3-54FE-D150DB261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85C63D-476C-7720-AD86-5DB0137EC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A903BC-19F1-C52B-3F5B-4CA396AD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6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E539C-9B7A-5DA2-2DAB-42CECBB6E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917B1-9784-B22C-E70C-61318893C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51AD2-157A-5548-37B1-937F9ECFB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F66F6A-9ADC-1A0A-EA79-52FFE084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36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6153B4-B91A-A9AE-1FFA-0DBC8853C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1FEDC9-2D79-CCB5-6327-ACF7B75E4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2D8EB-A02D-BE1B-00F5-73A2D7E3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76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A8143-9580-C097-608D-99B4B7A60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EA12F-BE53-6939-2D47-067B14EBF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9877B-2A50-FFC6-9318-17D88D030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ED8E6-938C-3A11-2CB7-89B585AD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86452-FF49-DB41-DE0F-69A19E75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57D7A5-6124-2CB2-ED90-05EAAEF2C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63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A9AE-4BBE-B8BE-0860-F1CCD5D54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6D69E1-59C7-26B4-B6B1-7598140E4C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220B7-87CA-B581-1630-2D06997C4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0AABE-62D6-596C-BE86-DDCEA6B27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11DE0-A34F-74BD-5F61-F40336F0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FEC76-A656-F3F2-97B1-876DB79F1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85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4110FC-E93A-5F71-9579-A93C86947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77176-AE97-5959-C166-A4FA049AB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6F6A5-8552-9185-DC1E-9E5FECFEF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123AE-941C-42F8-9EA9-FB97FA041E4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CDEB6-01C4-91D3-6557-C031E429E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A5025-1277-E8D7-B57A-1629264B8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17A6-3860-43E7-B7D6-BE5680B65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98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DB57-8F00-F349-F109-742FF5959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Survey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EFD66-05F1-27C4-7681-0C4A17C0A5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FBED0A3-AEF2-EA6B-F910-CD1521276C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641116"/>
              </p:ext>
            </p:extLst>
          </p:nvPr>
        </p:nvGraphicFramePr>
        <p:xfrm>
          <a:off x="1524000" y="4905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F90978B-F39A-A23C-1265-CF51DB855F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947277"/>
              </p:ext>
            </p:extLst>
          </p:nvPr>
        </p:nvGraphicFramePr>
        <p:xfrm>
          <a:off x="559817" y="3721813"/>
          <a:ext cx="73120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177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3691B9-81C5-8901-DC1F-31BF98AFF206}"/>
              </a:ext>
            </a:extLst>
          </p:cNvPr>
          <p:cNvSpPr txBox="1"/>
          <p:nvPr/>
        </p:nvSpPr>
        <p:spPr>
          <a:xfrm>
            <a:off x="675526" y="622057"/>
            <a:ext cx="60977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Do you feel equipped with the necessary skills for career development?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41EB3FB-448E-7D83-F298-1316C91FAF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063932"/>
              </p:ext>
            </p:extLst>
          </p:nvPr>
        </p:nvGraphicFramePr>
        <p:xfrm>
          <a:off x="1025704" y="159506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07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4DE39E-86C6-A3DB-1BFD-67CE0ABA1F97}"/>
              </a:ext>
            </a:extLst>
          </p:cNvPr>
          <p:cNvSpPr txBox="1"/>
          <p:nvPr/>
        </p:nvSpPr>
        <p:spPr>
          <a:xfrm>
            <a:off x="3277456" y="873304"/>
            <a:ext cx="7541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Perceived challenges to career progression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AACD7-CA8C-CCC7-D74E-75A6A51B1B26}"/>
              </a:ext>
            </a:extLst>
          </p:cNvPr>
          <p:cNvSpPr txBox="1"/>
          <p:nvPr/>
        </p:nvSpPr>
        <p:spPr>
          <a:xfrm>
            <a:off x="1263721" y="1818526"/>
            <a:ext cx="87227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b="1" dirty="0"/>
              <a:t>Not enough time -  </a:t>
            </a:r>
            <a:r>
              <a:rPr lang="en-GB" dirty="0"/>
              <a:t>too busy, need more time on specialism – hard when service challenges, not enough time for CPD/training</a:t>
            </a:r>
          </a:p>
          <a:p>
            <a:endParaRPr lang="en-GB" dirty="0"/>
          </a:p>
          <a:p>
            <a:r>
              <a:rPr lang="en-GB" b="1" dirty="0"/>
              <a:t>Not enough opportunities – </a:t>
            </a:r>
            <a:r>
              <a:rPr lang="en-GB" dirty="0"/>
              <a:t>not enough clinical B7 posts, if not interested in managing then limited, limited new B6 posts, based on service needs not personal clinical interest</a:t>
            </a:r>
          </a:p>
          <a:p>
            <a:endParaRPr lang="en-GB" dirty="0"/>
          </a:p>
          <a:p>
            <a:r>
              <a:rPr lang="en-GB" b="1" dirty="0"/>
              <a:t>No money</a:t>
            </a:r>
          </a:p>
          <a:p>
            <a:endParaRPr lang="en-GB" b="1" dirty="0"/>
          </a:p>
          <a:p>
            <a:r>
              <a:rPr lang="en-GB" b="1" dirty="0"/>
              <a:t>Flexibility – </a:t>
            </a:r>
            <a:r>
              <a:rPr lang="en-GB" dirty="0"/>
              <a:t>feel would affect work/life balance, not possible with a family/working part time.</a:t>
            </a:r>
            <a:endParaRPr lang="en-GB" b="1" dirty="0"/>
          </a:p>
          <a:p>
            <a:endParaRPr lang="en-GB" b="1" dirty="0"/>
          </a:p>
          <a:p>
            <a:r>
              <a:rPr lang="en-GB" b="1" dirty="0"/>
              <a:t>SLTAs – </a:t>
            </a:r>
            <a:r>
              <a:rPr lang="en-GB" dirty="0"/>
              <a:t>no progression for B4s unless do a degree, limited opportunities for CPD</a:t>
            </a:r>
            <a:endParaRPr lang="en-GB" b="1" dirty="0"/>
          </a:p>
          <a:p>
            <a:endParaRPr lang="en-GB" b="1" dirty="0"/>
          </a:p>
          <a:p>
            <a:r>
              <a:rPr lang="en-GB" b="1" dirty="0"/>
              <a:t>Training – </a:t>
            </a:r>
            <a:r>
              <a:rPr lang="en-GB" dirty="0"/>
              <a:t>no management training, some prioritised for management training, </a:t>
            </a:r>
            <a:endParaRPr lang="en-GB" b="1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80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words&#10;&#10;Description automatically generated">
            <a:extLst>
              <a:ext uri="{FF2B5EF4-FFF2-40B4-BE49-F238E27FC236}">
                <a16:creationId xmlns:a16="http://schemas.microsoft.com/office/drawing/2014/main" id="{E7F0078B-E198-D0AF-3C10-F4F32E2E64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816" y="0"/>
            <a:ext cx="5363611" cy="51090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107916-2809-AE79-7442-A230A6382AE9}"/>
              </a:ext>
            </a:extLst>
          </p:cNvPr>
          <p:cNvSpPr txBox="1"/>
          <p:nvPr/>
        </p:nvSpPr>
        <p:spPr>
          <a:xfrm>
            <a:off x="1409700" y="601508"/>
            <a:ext cx="9372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What specific skills or training have you received that has helped you develop in your role?</a:t>
            </a:r>
          </a:p>
        </p:txBody>
      </p:sp>
    </p:spTree>
    <p:extLst>
      <p:ext uri="{BB962C8B-B14F-4D97-AF65-F5344CB8AC3E}">
        <p14:creationId xmlns:p14="http://schemas.microsoft.com/office/powerpoint/2010/main" val="226252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F6FBC-FEBA-7EE6-24BA-8157BCAE9180}"/>
              </a:ext>
            </a:extLst>
          </p:cNvPr>
          <p:cNvSpPr txBox="1"/>
          <p:nvPr/>
        </p:nvSpPr>
        <p:spPr>
          <a:xfrm>
            <a:off x="449494" y="539863"/>
            <a:ext cx="9506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i="0" u="none" strike="noStrike" dirty="0">
                <a:effectLst/>
                <a:latin typeface="Calibri" panose="020F0502020204030204" pitchFamily="34" charset="0"/>
              </a:rPr>
              <a:t>What additional training or skill development opportunities would you like to see?</a:t>
            </a:r>
            <a:r>
              <a:rPr lang="en-GB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F80AA-9B71-D3C4-69FA-3FC4D1FD1C06}"/>
              </a:ext>
            </a:extLst>
          </p:cNvPr>
          <p:cNvSpPr txBox="1"/>
          <p:nvPr/>
        </p:nvSpPr>
        <p:spPr>
          <a:xfrm>
            <a:off x="2044557" y="2054831"/>
            <a:ext cx="68631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Leadership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Shadowing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Opportunities for developing skills at higher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Protected clinical time for management roles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Delegation from management for ‘smaller tasks’ to build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Reverse mentoring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People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Band 6 development- workshop of what skills need to be developed for the next stages (working and interviewing)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Clearer development pathway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Apprenticeships</a:t>
            </a:r>
          </a:p>
        </p:txBody>
      </p:sp>
    </p:spTree>
    <p:extLst>
      <p:ext uri="{BB962C8B-B14F-4D97-AF65-F5344CB8AC3E}">
        <p14:creationId xmlns:p14="http://schemas.microsoft.com/office/powerpoint/2010/main" val="2008428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75FCC9-A272-BCC9-856E-B1C39A160644}"/>
              </a:ext>
            </a:extLst>
          </p:cNvPr>
          <p:cNvSpPr txBox="1"/>
          <p:nvPr/>
        </p:nvSpPr>
        <p:spPr>
          <a:xfrm>
            <a:off x="2391308" y="817266"/>
            <a:ext cx="7225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Are there any specific resources or support systems you feel are lacking?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109320-38E4-7B12-6C44-844EE95982BB}"/>
              </a:ext>
            </a:extLst>
          </p:cNvPr>
          <p:cNvSpPr txBox="1"/>
          <p:nvPr/>
        </p:nvSpPr>
        <p:spPr>
          <a:xfrm>
            <a:off x="1322024" y="1972019"/>
            <a:ext cx="101024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25% no/not 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Small group CPD sessions related to specialism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Group sessions for banding </a:t>
            </a:r>
            <a:r>
              <a:rPr lang="en-GB" dirty="0" err="1"/>
              <a:t>eg</a:t>
            </a:r>
            <a:r>
              <a:rPr lang="en-GB" dirty="0"/>
              <a:t> all B6s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Mentoring/peer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support systems related to diversity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Supervision not just from line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Spending time with colleagues</a:t>
            </a:r>
          </a:p>
        </p:txBody>
      </p:sp>
    </p:spTree>
    <p:extLst>
      <p:ext uri="{BB962C8B-B14F-4D97-AF65-F5344CB8AC3E}">
        <p14:creationId xmlns:p14="http://schemas.microsoft.com/office/powerpoint/2010/main" val="18365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68CC9D-DEC4-0D48-F7E4-37909D943ED1}"/>
              </a:ext>
            </a:extLst>
          </p:cNvPr>
          <p:cNvSpPr txBox="1"/>
          <p:nvPr/>
        </p:nvSpPr>
        <p:spPr>
          <a:xfrm>
            <a:off x="511138" y="699315"/>
            <a:ext cx="101842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 our service evolves to meet future challenges and opportunities, we are keen to understand the skills that you believe would be crucial for its continued success.</a:t>
            </a:r>
            <a:r>
              <a:rPr lang="en-GB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C40FAE-F01B-DCBB-09B5-89BE550CBF9A}"/>
              </a:ext>
            </a:extLst>
          </p:cNvPr>
          <p:cNvSpPr txBox="1"/>
          <p:nvPr/>
        </p:nvSpPr>
        <p:spPr>
          <a:xfrm>
            <a:off x="2253465" y="2075380"/>
            <a:ext cx="76850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Adaptable, flexible and creative</a:t>
            </a:r>
            <a:r>
              <a:rPr lang="en-GB" dirty="0"/>
              <a:t> 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(biggest response)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Effective, EBP, research-based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Child-focused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Timeliness – see children quickly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Not being too rigid with clinical specialisms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Maintain clinical specialisms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Strong communication internally and externally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Compassionate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249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CEB4D7-A176-AF87-B25E-A295F25A6046}"/>
              </a:ext>
            </a:extLst>
          </p:cNvPr>
          <p:cNvSpPr txBox="1"/>
          <p:nvPr/>
        </p:nvSpPr>
        <p:spPr>
          <a:xfrm>
            <a:off x="2463228" y="838217"/>
            <a:ext cx="669104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u="none" strike="noStrike" dirty="0">
                <a:effectLst/>
                <a:latin typeface="Calibri" panose="020F0502020204030204" pitchFamily="34" charset="0"/>
              </a:rPr>
              <a:t>Would you be open to sharing the specific steps and training you have gone through to get to your current position? This would be in the shape of a staff story, to help others </a:t>
            </a:r>
            <a:r>
              <a:rPr lang="en-GB" sz="1800" b="1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</a:t>
            </a:r>
            <a:endParaRPr lang="en-GB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endParaRPr lang="en-GB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</a:rPr>
              <a:t>No: 32</a:t>
            </a:r>
          </a:p>
          <a:p>
            <a:endParaRPr lang="en-GB" dirty="0">
              <a:latin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</a:rPr>
              <a:t>Unsure</a:t>
            </a:r>
            <a:r>
              <a:rPr lang="en-GB">
                <a:latin typeface="Calibri" panose="020F0502020204030204" pitchFamily="34" charset="0"/>
              </a:rPr>
              <a:t>: 14</a:t>
            </a:r>
          </a:p>
          <a:p>
            <a:endParaRPr lang="en-GB" dirty="0">
              <a:latin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</a:rPr>
              <a:t>Yes: 23</a:t>
            </a:r>
          </a:p>
          <a:p>
            <a:endParaRPr lang="en-GB" sz="1800" b="1" i="0" u="none" strike="noStrike" dirty="0">
              <a:solidFill>
                <a:srgbClr val="FFFFFF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04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401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Survey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Cambridgeshire Community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results</dc:title>
  <dc:creator>Thompson Katie</dc:creator>
  <cp:lastModifiedBy>Thompson Katie</cp:lastModifiedBy>
  <cp:revision>2</cp:revision>
  <dcterms:created xsi:type="dcterms:W3CDTF">2024-05-03T08:41:03Z</dcterms:created>
  <dcterms:modified xsi:type="dcterms:W3CDTF">2024-05-03T09:24:53Z</dcterms:modified>
</cp:coreProperties>
</file>